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397" r:id="rId2"/>
    <p:sldId id="523" r:id="rId3"/>
    <p:sldId id="526" r:id="rId4"/>
    <p:sldId id="542" r:id="rId5"/>
    <p:sldId id="511" r:id="rId6"/>
    <p:sldId id="527" r:id="rId7"/>
    <p:sldId id="532" r:id="rId8"/>
    <p:sldId id="529" r:id="rId9"/>
    <p:sldId id="528" r:id="rId10"/>
    <p:sldId id="530" r:id="rId11"/>
    <p:sldId id="543" r:id="rId12"/>
    <p:sldId id="531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</p:sldIdLst>
  <p:sldSz cx="9144000" cy="6858000" type="screen4x3"/>
  <p:notesSz cx="6797675" cy="9929813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E8A0A7C-6686-4B1C-868F-AAA699C9492F}">
          <p14:sldIdLst>
            <p14:sldId id="397"/>
            <p14:sldId id="523"/>
            <p14:sldId id="526"/>
            <p14:sldId id="542"/>
            <p14:sldId id="511"/>
            <p14:sldId id="527"/>
            <p14:sldId id="532"/>
            <p14:sldId id="529"/>
            <p14:sldId id="528"/>
            <p14:sldId id="530"/>
            <p14:sldId id="543"/>
            <p14:sldId id="531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4"/>
          </p14:sldIdLst>
        </p14:section>
        <p14:section name="无标题节" id="{08725F6F-4A68-4FBE-B504-98CCAF2D6F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" userDrawn="1">
          <p15:clr>
            <a:srgbClr val="A4A3A4"/>
          </p15:clr>
        </p15:guide>
        <p15:guide id="2" orient="horz" pos="4272" userDrawn="1">
          <p15:clr>
            <a:srgbClr val="A4A3A4"/>
          </p15:clr>
        </p15:guide>
        <p15:guide id="3" pos="112" userDrawn="1">
          <p15:clr>
            <a:srgbClr val="A4A3A4"/>
          </p15:clr>
        </p15:guide>
        <p15:guide id="4" pos="5640" userDrawn="1">
          <p15:clr>
            <a:srgbClr val="A4A3A4"/>
          </p15:clr>
        </p15:guide>
        <p15:guide id="5" orient="horz" pos="472" userDrawn="1">
          <p15:clr>
            <a:srgbClr val="A4A3A4"/>
          </p15:clr>
        </p15:guide>
        <p15:guide id="6" orient="horz" pos="4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楚畋 吴" initials="楚吴" lastIdx="10" clrIdx="0">
    <p:extLst>
      <p:ext uri="{19B8F6BF-5375-455C-9EA6-DF929625EA0E}">
        <p15:presenceInfo xmlns:p15="http://schemas.microsoft.com/office/powerpoint/2012/main" userId="10c29d76a94c6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00"/>
    <a:srgbClr val="0000FF"/>
    <a:srgbClr val="00FFFF"/>
    <a:srgbClr val="2CA02C"/>
    <a:srgbClr val="17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6" autoAdjust="0"/>
    <p:restoredTop sz="96691" autoAdjust="0"/>
  </p:normalViewPr>
  <p:slideViewPr>
    <p:cSldViewPr snapToGrid="0" showGuides="1">
      <p:cViewPr varScale="1">
        <p:scale>
          <a:sx n="115" d="100"/>
          <a:sy n="115" d="100"/>
        </p:scale>
        <p:origin x="88" y="452"/>
      </p:cViewPr>
      <p:guideLst>
        <p:guide orient="horz" pos="40"/>
        <p:guide orient="horz" pos="4272"/>
        <p:guide pos="112"/>
        <p:guide pos="5640"/>
        <p:guide orient="horz" pos="472"/>
        <p:guide orient="horz" pos="4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4" d="100"/>
          <a:sy n="124" d="100"/>
        </p:scale>
        <p:origin x="4960" y="6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EA3D-C2E1-4291-89FE-255909113F73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FCBE7-9097-4F15-852E-933006276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8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102EBF-8D85-C69B-1C3A-412B06B38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88677" y="6579595"/>
            <a:ext cx="760294" cy="206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A21CAC9-1C0D-4B6B-94A7-7FFCFA5A4F9E}" type="slidenum">
              <a:rPr lang="zh-CN" altLang="en-US" smtClean="0"/>
              <a:pPr/>
              <a:t>‹#›</a:t>
            </a:fld>
            <a:r>
              <a:rPr lang="en-US" altLang="zh-CN" dirty="0"/>
              <a:t>/29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AE1289-346D-E9BA-7649-CD252078941C}"/>
              </a:ext>
            </a:extLst>
          </p:cNvPr>
          <p:cNvCxnSpPr>
            <a:cxnSpLocks/>
          </p:cNvCxnSpPr>
          <p:nvPr userDrawn="1"/>
        </p:nvCxnSpPr>
        <p:spPr>
          <a:xfrm>
            <a:off x="184150" y="749300"/>
            <a:ext cx="8775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87A8B2-1D1C-BBDF-F831-0948ADF6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63500"/>
            <a:ext cx="876934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3062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102EBF-8D85-C69B-1C3A-412B06B38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88677" y="6579595"/>
            <a:ext cx="760294" cy="206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A21CAC9-1C0D-4B6B-94A7-7FFCFA5A4F9E}" type="slidenum">
              <a:rPr lang="zh-CN" altLang="en-US" smtClean="0"/>
              <a:pPr/>
              <a:t>‹#›</a:t>
            </a:fld>
            <a:r>
              <a:rPr lang="en-US" altLang="zh-CN" dirty="0"/>
              <a:t>/29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AE1289-346D-E9BA-7649-CD252078941C}"/>
              </a:ext>
            </a:extLst>
          </p:cNvPr>
          <p:cNvCxnSpPr>
            <a:cxnSpLocks/>
          </p:cNvCxnSpPr>
          <p:nvPr userDrawn="1"/>
        </p:nvCxnSpPr>
        <p:spPr>
          <a:xfrm>
            <a:off x="184150" y="749300"/>
            <a:ext cx="8775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87A8B2-1D1C-BBDF-F831-0948ADF6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63500"/>
            <a:ext cx="876934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092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102EBF-8D85-C69B-1C3A-412B06B38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88677" y="6579595"/>
            <a:ext cx="760294" cy="206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A21CAC9-1C0D-4B6B-94A7-7FFCFA5A4F9E}" type="slidenum">
              <a:rPr lang="zh-CN" altLang="en-US" smtClean="0"/>
              <a:pPr/>
              <a:t>‹#›</a:t>
            </a:fld>
            <a:r>
              <a:rPr lang="en-US" altLang="zh-CN" dirty="0"/>
              <a:t>/29</a:t>
            </a:r>
            <a:endParaRPr lang="zh-CN" altLang="en-US" dirty="0"/>
          </a:p>
        </p:txBody>
      </p:sp>
      <p:sp>
        <p:nvSpPr>
          <p:cNvPr id="4" name="表格占位符 3">
            <a:extLst>
              <a:ext uri="{FF2B5EF4-FFF2-40B4-BE49-F238E27FC236}">
                <a16:creationId xmlns:a16="http://schemas.microsoft.com/office/drawing/2014/main" id="{4A1C0FA3-C832-AB78-5704-346A887F375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77800" y="63500"/>
            <a:ext cx="8775700" cy="685801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9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73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79500"/>
            <a:ext cx="7886700" cy="61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15100"/>
            <a:ext cx="2057400" cy="206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AA21CAC9-1C0D-4B6B-94A7-7FFCFA5A4F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4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33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kern="1200" baseline="0" dirty="0">
          <a:solidFill>
            <a:schemeClr val="tx1"/>
          </a:solidFill>
          <a:latin typeface="Cambria" panose="02040503050406030204" pitchFamily="18" charset="0"/>
          <a:ea typeface="新宋体" panose="02010609030101010101" pitchFamily="49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" userDrawn="1">
          <p15:clr>
            <a:srgbClr val="F26B43"/>
          </p15:clr>
        </p15:guide>
        <p15:guide id="2" orient="horz" pos="4272" userDrawn="1">
          <p15:clr>
            <a:srgbClr val="F26B43"/>
          </p15:clr>
        </p15:guide>
        <p15:guide id="3" pos="112" userDrawn="1">
          <p15:clr>
            <a:srgbClr val="F26B43"/>
          </p15:clr>
        </p15:guide>
        <p15:guide id="4" pos="5640" userDrawn="1">
          <p15:clr>
            <a:srgbClr val="F26B43"/>
          </p15:clr>
        </p15:guide>
        <p15:guide id="5" orient="horz" pos="472" userDrawn="1">
          <p15:clr>
            <a:srgbClr val="F26B43"/>
          </p15:clr>
        </p15:guide>
        <p15:guide id="6" orient="horz" pos="4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6.wmf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1.bin"/><Relationship Id="rId2" Type="http://schemas.openxmlformats.org/officeDocument/2006/relationships/image" Target="../media/image38.png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5" Type="http://schemas.openxmlformats.org/officeDocument/2006/relationships/image" Target="../media/image40.png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5.wmf"/><Relationship Id="rId9" Type="http://schemas.openxmlformats.org/officeDocument/2006/relationships/image" Target="../media/image7.wmf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83A1-77FA-818F-37E5-D06091D3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0D06AB-0D52-13CC-44C7-8626135BB378}"/>
              </a:ext>
            </a:extLst>
          </p:cNvPr>
          <p:cNvSpPr txBox="1"/>
          <p:nvPr/>
        </p:nvSpPr>
        <p:spPr>
          <a:xfrm>
            <a:off x="184150" y="2253133"/>
            <a:ext cx="8775700" cy="23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工作阶段性报告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槽道湍流预解分析的神经算子色噪声随机力模型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吴楚畋，张鑫磊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LNM, Institute of Mechanics, Chinese Academy of Sciences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2025-1-6</a:t>
            </a:r>
          </a:p>
        </p:txBody>
      </p:sp>
    </p:spTree>
    <p:extLst>
      <p:ext uri="{BB962C8B-B14F-4D97-AF65-F5344CB8AC3E}">
        <p14:creationId xmlns:p14="http://schemas.microsoft.com/office/powerpoint/2010/main" val="121655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7595F-8684-EEEE-DE19-E6006542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874FB4-9A3B-2716-1C84-F2FC81E01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10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E6C29-6D00-07D9-6CCF-819AA9867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初步结果：程序验证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FEE0CE-C533-1AA4-28FE-A05DCF91FE42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预解算子低秩与模态能量分布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[Morra 2019]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FC64B-5D09-706F-33A2-B33EC4288C21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Morra, O. Semeraro, D. S.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C. Cossu, 2019.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0776A0-076D-AC6F-95F8-05ECC3200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02" y="2649984"/>
            <a:ext cx="7199995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61241FB-1E09-2E3D-7033-E36BAA751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239147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=1007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=14,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=63,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=4,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=2.1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61241FB-1E09-2E3D-7033-E36BAA751F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239147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13" r="-94" b="-1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279" r="-10018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3279" r="-188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2F9EBD94-FC64-B129-3DC5-1D4AD396B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00" y="5623965"/>
            <a:ext cx="2520000" cy="9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0B0D-6053-0A9C-36C6-E402701B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A3865F-EF56-3DDA-8CF2-FA6CD8704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11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24004-AED7-98A2-9F45-0B8E5F35E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初步结果：程序验证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CE3C29-C7C0-EFA8-17B7-353798A24286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DNS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速度的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SPOD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模态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[Lin Fu 2024]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0C7FC7-06D7-525B-58D3-E5D117737A2C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Ying, X. Chen, Z. Li, and L. Fu,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Mech.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  <a:endParaRPr lang="en-US" altLang="zh-CN" sz="1200" b="1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3C1C70A-77CE-AD1B-407F-2D6B7DE588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166432"/>
                  </p:ext>
                </p:extLst>
              </p:nvPr>
            </p:nvGraphicFramePr>
            <p:xfrm>
              <a:off x="1332000" y="1779360"/>
              <a:ext cx="6480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oMath>
                          </a14:m>
                          <a:r>
                            <a:rPr lang="en-US" altLang="zh-CN" b="0" i="1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=3,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=16,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=2.7</m:t>
                              </m:r>
                            </m:oMath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3C1C70A-77CE-AD1B-407F-2D6B7DE588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166432"/>
                  </p:ext>
                </p:extLst>
              </p:nvPr>
            </p:nvGraphicFramePr>
            <p:xfrm>
              <a:off x="1332000" y="1779360"/>
              <a:ext cx="648000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65" r="-94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3B8AA8D6-E9FA-D51A-8C0E-FD318AA9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50" y="4907730"/>
            <a:ext cx="2520000" cy="16708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B48070-7860-7E28-763A-808FB9563A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000" y="2447082"/>
            <a:ext cx="57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AB763-6DC5-C6EF-2E06-FCE1E6BE1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68E9BF-AC3E-880E-5B4B-BC98BF1E1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12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62402-FEEC-F4BB-449C-B1F2C582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4CCB07-E973-5CFB-D92C-9288197C0DCA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神经算子超参数、训练数据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63ED6D-FBEE-4D73-91E5-4D061B090FA8}"/>
              </a:ext>
            </a:extLst>
          </p:cNvPr>
          <p:cNvSpPr txBox="1"/>
          <p:nvPr/>
        </p:nvSpPr>
        <p:spPr>
          <a:xfrm>
            <a:off x="184149" y="1378570"/>
            <a:ext cx="8769349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Neural operator hyper-params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branch net input dim: 64 * 2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branch net hidden layers: 8 layers * 128 neural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branch output layer dim: 64 * 3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trunk net input dim: 4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trunk net hidden layers: 8 layers * 128 neural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trunk net output layer dim: 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38DAD-E3D1-5E8A-06F8-AFC929C52728}"/>
                  </a:ext>
                </a:extLst>
              </p:cNvPr>
              <p:cNvSpPr txBox="1"/>
              <p:nvPr/>
            </p:nvSpPr>
            <p:spPr>
              <a:xfrm>
                <a:off x="177800" y="3522614"/>
                <a:ext cx="8769349" cy="143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Training data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1200150" lvl="2" indent="-285750">
                  <a:buFontTx/>
                  <a:buChar char="-"/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number of functions: 64, 32</a:t>
                </a:r>
              </a:p>
              <a:p>
                <a:pPr marL="1200150" lvl="2" indent="-285750">
                  <a:buFontTx/>
                  <a:buChar char="-"/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fixed wavenumbers at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=(2,4)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1200150" lvl="2" indent="-285750">
                  <a:buFontTx/>
                  <a:buChar char="-"/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frequency range: [0, 6], frequency sample resolution: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/1024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1200150" lvl="2" indent="-285750">
                  <a:buFontTx/>
                  <a:buChar char="-"/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wall-normal positions: same as DNS (Ny=129, Chebyshev points, half height)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38DAD-E3D1-5E8A-06F8-AFC929C52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3522614"/>
                <a:ext cx="8769349" cy="1437317"/>
              </a:xfrm>
              <a:prstGeom prst="rect">
                <a:avLst/>
              </a:prstGeom>
              <a:blipFill>
                <a:blip r:embed="rId2"/>
                <a:stretch>
                  <a:fillRect b="-4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DC25A13-51DF-4055-15B5-F7CB9B1A22F6}"/>
              </a:ext>
            </a:extLst>
          </p:cNvPr>
          <p:cNvSpPr txBox="1"/>
          <p:nvPr/>
        </p:nvSpPr>
        <p:spPr>
          <a:xfrm>
            <a:off x="177800" y="5174216"/>
            <a:ext cx="8591549" cy="119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Model optimizer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Adam, BP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initial learning rate: 1.e-3</a:t>
            </a:r>
          </a:p>
          <a:p>
            <a:pPr marL="1200150" lvl="2" indent="-285750">
              <a:buFontTx/>
              <a:buChar char="-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learning rate scheduler: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</a:rPr>
              <a:t>torch.ReduceOnPlateau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(factor=0.8, patience=20)</a:t>
            </a:r>
          </a:p>
        </p:txBody>
      </p:sp>
    </p:spTree>
    <p:extLst>
      <p:ext uri="{BB962C8B-B14F-4D97-AF65-F5344CB8AC3E}">
        <p14:creationId xmlns:p14="http://schemas.microsoft.com/office/powerpoint/2010/main" val="319358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90CEC-0A92-CB25-A859-FD51E1E5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F0667C-7410-505C-709B-8B52743D5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13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84EC2-E852-4245-74DF-7CC783743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E01CD2-99CC-D7AE-5440-AEE3574DA29E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神经算子预测（训练集，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B89F41-0E36-E0F3-3290-2DA3DBB6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150" y="1471941"/>
            <a:ext cx="5760000" cy="47999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BE7D02-C756-4BC7-DF19-D94CFC3F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45" y="1657002"/>
            <a:ext cx="27432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C3E9-B7C1-63CB-8C34-2751F080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1751E8-1FE9-ED48-DC04-FF63596B4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14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4F97-6163-2AE7-C791-1D8BDD7D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7C9462-0DAD-3961-34A1-2D018A29386E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神经算子预测（训练集，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D5945-AC83-C0B5-941D-4382A9259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1" y="1643167"/>
            <a:ext cx="5759998" cy="19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0083EB-A81B-9027-2B3F-1A4A620BE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25" y="4111381"/>
            <a:ext cx="5759998" cy="19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552D82-2C77-023A-D9F8-3722599572EB}"/>
              </a:ext>
            </a:extLst>
          </p:cNvPr>
          <p:cNvSpPr txBox="1"/>
          <p:nvPr/>
        </p:nvSpPr>
        <p:spPr>
          <a:xfrm>
            <a:off x="184150" y="1643167"/>
            <a:ext cx="1589232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随机力功率谱最大位置的法向截面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345402-2997-7ADF-4D28-76E69A9F1EEC}"/>
              </a:ext>
            </a:extLst>
          </p:cNvPr>
          <p:cNvSpPr txBox="1"/>
          <p:nvPr/>
        </p:nvSpPr>
        <p:spPr>
          <a:xfrm>
            <a:off x="184150" y="4111381"/>
            <a:ext cx="1589232" cy="113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随机力功率谱最大位置的频率截面</a:t>
            </a:r>
          </a:p>
        </p:txBody>
      </p:sp>
    </p:spTree>
    <p:extLst>
      <p:ext uri="{BB962C8B-B14F-4D97-AF65-F5344CB8AC3E}">
        <p14:creationId xmlns:p14="http://schemas.microsoft.com/office/powerpoint/2010/main" val="312875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0FBA-58F1-18F8-F7B1-97554005F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35BFBE-8DD0-5425-B9F1-7B37C7187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15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2312-D113-E0F4-E248-E3D41C5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8DF00-F9D5-E963-224D-2850FAFE9FE2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神经算子预测（测试集，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4CF88D-E8D6-9CF3-C320-B90F728C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0" y="1471940"/>
            <a:ext cx="5759999" cy="4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D5071-39C6-ED8F-C488-798F1226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5522B6-ECA2-2CA6-D23C-A7603F7D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16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A9260-B64A-CECF-6398-8C1AE9D4B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B52AD3-608D-563F-1AB1-B6F2CD5A3BE4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神经算子预测（测试集，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9BA50-4AD9-6EFB-C83F-FE848E3E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1" y="1643167"/>
            <a:ext cx="5759998" cy="1919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E5A549-40A3-DFAE-3B77-DBC0FA1F4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25" y="4111381"/>
            <a:ext cx="5759998" cy="19199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A02A0F-C1D8-60A1-C247-9A76E76E46AB}"/>
              </a:ext>
            </a:extLst>
          </p:cNvPr>
          <p:cNvSpPr txBox="1"/>
          <p:nvPr/>
        </p:nvSpPr>
        <p:spPr>
          <a:xfrm>
            <a:off x="184150" y="1643167"/>
            <a:ext cx="1589232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随机力功率谱最大位置的法向截面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260418-3C99-71F1-3858-2711FDDF6048}"/>
              </a:ext>
            </a:extLst>
          </p:cNvPr>
          <p:cNvSpPr txBox="1"/>
          <p:nvPr/>
        </p:nvSpPr>
        <p:spPr>
          <a:xfrm>
            <a:off x="184150" y="4111381"/>
            <a:ext cx="1589232" cy="113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随机力功率谱最大位置的频率截面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5256AB-89CB-33A7-CAC0-CDF6330F8F43}"/>
              </a:ext>
            </a:extLst>
          </p:cNvPr>
          <p:cNvSpPr txBox="1"/>
          <p:nvPr/>
        </p:nvSpPr>
        <p:spPr>
          <a:xfrm>
            <a:off x="7132320" y="1712500"/>
            <a:ext cx="1827529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外插频率预测：表现差</a:t>
            </a:r>
          </a:p>
        </p:txBody>
      </p:sp>
    </p:spTree>
    <p:extLst>
      <p:ext uri="{BB962C8B-B14F-4D97-AF65-F5344CB8AC3E}">
        <p14:creationId xmlns:p14="http://schemas.microsoft.com/office/powerpoint/2010/main" val="416297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A481-36A6-D08B-22E8-CB8EDB095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91B62D-7AB1-D3E6-265E-DA7D1CA31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17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912B9-6715-A1C2-9D9A-55AC0F6A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ACE35-41A4-3D27-28BC-E66D3C4562CF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神经算子预测（训练集，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32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DA7E16-2682-99D2-9140-96BD7D3F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150" y="1471941"/>
            <a:ext cx="5759999" cy="47999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963A12-AADB-FC37-8A65-829498B1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645" y="1657002"/>
            <a:ext cx="27432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A5A7-4ED5-59F1-B4F0-AB3477F0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FF8FF2-3AC2-B597-6BAD-1E40DDFE1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18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F3935-AF4A-434C-27E5-CC289839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29AF1-74AE-97F9-A10C-3E1182A9D7C0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神经算子预测（训练集，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584B9F-F871-FFA2-F75A-ECDE98FD8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1" y="1643167"/>
            <a:ext cx="5759998" cy="1919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6FBD3A-8887-BCF4-0071-3D106CE6B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25" y="4111381"/>
            <a:ext cx="5759998" cy="1919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AED2C2-BA44-5AAB-635F-3BBC3BE558DD}"/>
              </a:ext>
            </a:extLst>
          </p:cNvPr>
          <p:cNvSpPr txBox="1"/>
          <p:nvPr/>
        </p:nvSpPr>
        <p:spPr>
          <a:xfrm>
            <a:off x="184150" y="1643167"/>
            <a:ext cx="1589232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随机力功率谱最大位置的法向截面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E33730-D78F-CC70-9B20-E50B3E37C981}"/>
              </a:ext>
            </a:extLst>
          </p:cNvPr>
          <p:cNvSpPr txBox="1"/>
          <p:nvPr/>
        </p:nvSpPr>
        <p:spPr>
          <a:xfrm>
            <a:off x="184150" y="4111381"/>
            <a:ext cx="1589232" cy="113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随机力功率谱最大位置的频率截面</a:t>
            </a:r>
          </a:p>
        </p:txBody>
      </p:sp>
    </p:spTree>
    <p:extLst>
      <p:ext uri="{BB962C8B-B14F-4D97-AF65-F5344CB8AC3E}">
        <p14:creationId xmlns:p14="http://schemas.microsoft.com/office/powerpoint/2010/main" val="320190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B2B8-69A8-F87D-1FC7-356B9EF07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51C4F7-8BA2-6076-2B25-2AB29DAE3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19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2FA53-EBB5-FCA6-1BC0-610AE4F3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216295-EFF6-B36B-81A5-2B8F2CD464C5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神经算子预测（测试集，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32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5AEB00-1FB5-0D78-E131-49AB55155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0" y="1471940"/>
            <a:ext cx="5759999" cy="47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D3DCD-291F-0186-02E8-398E79CF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065F4E-C0C7-F22A-9296-E552D84D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2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CB292-7731-4FC3-64D5-B66869DE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预解算子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2943F7-2DBF-AD76-224B-AF3D842659AD}"/>
              </a:ext>
            </a:extLst>
          </p:cNvPr>
          <p:cNvSpPr txBox="1"/>
          <p:nvPr/>
        </p:nvSpPr>
        <p:spPr>
          <a:xfrm>
            <a:off x="184150" y="749300"/>
            <a:ext cx="8775700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脉动速度方程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(incompressible,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eddy-viscosity,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linearized,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shear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flow)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B51C39B-C28D-0F1D-23D5-8682919DA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62974"/>
              </p:ext>
            </p:extLst>
          </p:nvPr>
        </p:nvGraphicFramePr>
        <p:xfrm>
          <a:off x="1377156" y="1250306"/>
          <a:ext cx="638968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390000" imgH="690480" progId="Equation.AxMath">
                  <p:embed/>
                </p:oleObj>
              </mc:Choice>
              <mc:Fallback>
                <p:oleObj name="AxMath" r:id="rId2" imgW="6390000" imgH="690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156" y="1250306"/>
                        <a:ext cx="6389688" cy="69056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6A60B14-EF3F-A8A3-7246-976E2F8208F2}"/>
              </a:ext>
            </a:extLst>
          </p:cNvPr>
          <p:cNvSpPr txBox="1"/>
          <p:nvPr/>
        </p:nvSpPr>
        <p:spPr>
          <a:xfrm>
            <a:off x="177799" y="2335081"/>
            <a:ext cx="8775700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预解算子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速度对随机力的响应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F23BD4E-F3D1-DE02-7637-86F7EAD2B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974942"/>
              </p:ext>
            </p:extLst>
          </p:nvPr>
        </p:nvGraphicFramePr>
        <p:xfrm>
          <a:off x="2742406" y="2837524"/>
          <a:ext cx="36591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59760" imgH="428040" progId="Equation.AxMath">
                  <p:embed/>
                </p:oleObj>
              </mc:Choice>
              <mc:Fallback>
                <p:oleObj name="AxMath" r:id="rId4" imgW="3659760" imgH="428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2406" y="2837524"/>
                        <a:ext cx="3659188" cy="428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8A3AB18-CA2F-E79F-E021-D07E3FF2E9BC}"/>
              </a:ext>
            </a:extLst>
          </p:cNvPr>
          <p:cNvSpPr txBox="1"/>
          <p:nvPr/>
        </p:nvSpPr>
        <p:spPr>
          <a:xfrm>
            <a:off x="184150" y="3660361"/>
            <a:ext cx="8775700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算子表达式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</a:t>
            </a:r>
            <a:r>
              <a:rPr lang="en-US" altLang="zh-CN" sz="18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Morra 2021]</a:t>
            </a:r>
            <a:endParaRPr lang="en-US" altLang="zh-CN" baseline="30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FDCE09D-B3AE-9EF4-CD1D-CA8356AE69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663775"/>
              </p:ext>
            </p:extLst>
          </p:nvPr>
        </p:nvGraphicFramePr>
        <p:xfrm>
          <a:off x="746125" y="4162805"/>
          <a:ext cx="76517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651440" imgH="886320" progId="Equation.AxMath">
                  <p:embed/>
                </p:oleObj>
              </mc:Choice>
              <mc:Fallback>
                <p:oleObj name="AxMath" r:id="rId6" imgW="7651440" imgH="886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125" y="4162805"/>
                        <a:ext cx="7651750" cy="8858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1F2DC94-40ED-F831-BE56-EDC74078B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416278"/>
              </p:ext>
            </p:extLst>
          </p:nvPr>
        </p:nvGraphicFramePr>
        <p:xfrm>
          <a:off x="1703388" y="5288264"/>
          <a:ext cx="5737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5736960" imgH="619560" progId="Equation.AxMath">
                  <p:embed/>
                </p:oleObj>
              </mc:Choice>
              <mc:Fallback>
                <p:oleObj name="AxMath" r:id="rId8" imgW="5736960" imgH="619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3388" y="5288264"/>
                        <a:ext cx="5737225" cy="6191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50C5157-57DE-3327-3AF4-17835EFF732A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Morra, Pierluigi, Nogueira,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Petrˆonio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S., Cavalieri,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Andr´e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V. G. &amp;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S. 2021.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Mech.</a:t>
            </a:r>
          </a:p>
        </p:txBody>
      </p:sp>
    </p:spTree>
    <p:extLst>
      <p:ext uri="{BB962C8B-B14F-4D97-AF65-F5344CB8AC3E}">
        <p14:creationId xmlns:p14="http://schemas.microsoft.com/office/powerpoint/2010/main" val="346642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E129-BE8B-C8FA-2302-2F1DBBD0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06ECF0-1E4F-6BCF-FA34-E829A4859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20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91704-07A5-16D1-1D7D-8F18CF58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8C9876-C91F-80F7-F42A-582FE8BE5B38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神经算子预测（测试集，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trained on 64 random eddy-viscosities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E56C83-EDC5-67D1-8251-7FCBC906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002" y="1643167"/>
            <a:ext cx="5759995" cy="1919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1187DE-726E-7114-6C5D-9FCB92F8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26" y="4111381"/>
            <a:ext cx="5759995" cy="19199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651DA7-BADF-68DC-297B-CEB77880A0A9}"/>
              </a:ext>
            </a:extLst>
          </p:cNvPr>
          <p:cNvSpPr txBox="1"/>
          <p:nvPr/>
        </p:nvSpPr>
        <p:spPr>
          <a:xfrm>
            <a:off x="184150" y="1643167"/>
            <a:ext cx="1589232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随机力功率谱最大位置的法向截面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2F24CB-263E-70CA-12C9-35D9FFDEED99}"/>
              </a:ext>
            </a:extLst>
          </p:cNvPr>
          <p:cNvSpPr txBox="1"/>
          <p:nvPr/>
        </p:nvSpPr>
        <p:spPr>
          <a:xfrm>
            <a:off x="184150" y="4111381"/>
            <a:ext cx="1589232" cy="113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随机力功率谱最大位置的频率截面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311CC3-F3F7-369A-B9E7-69E22527F009}"/>
              </a:ext>
            </a:extLst>
          </p:cNvPr>
          <p:cNvSpPr txBox="1"/>
          <p:nvPr/>
        </p:nvSpPr>
        <p:spPr>
          <a:xfrm>
            <a:off x="7132320" y="1712500"/>
            <a:ext cx="1827529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外插频率预测：表现差</a:t>
            </a:r>
          </a:p>
        </p:txBody>
      </p:sp>
    </p:spTree>
    <p:extLst>
      <p:ext uri="{BB962C8B-B14F-4D97-AF65-F5344CB8AC3E}">
        <p14:creationId xmlns:p14="http://schemas.microsoft.com/office/powerpoint/2010/main" val="167216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3452A-C248-9606-37E8-8A838F9D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CDF9B5-53EB-02B3-D6E9-7B5A32B4F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21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DDC35-EE31-6540-B8A0-2A084B9A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初步结果：神经算子训练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B813B5-A9FA-E8BF-5DDF-9373B8333EC0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神经算子预测：模型预测误差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输入函数空间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CE864B0-7B11-7E27-912F-E421AB5EC9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140865"/>
                  </p:ext>
                </p:extLst>
              </p:nvPr>
            </p:nvGraphicFramePr>
            <p:xfrm>
              <a:off x="612000" y="2687320"/>
              <a:ext cx="7920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4165738558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1130906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3450376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5183047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428206277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40068644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20721354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input function number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mean priori error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mean posterior error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473893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2847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32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2.508e-3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6.709e-4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1.702e-3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4.628e-2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2.554e-3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1.451e-1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0390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64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1.540e-3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5.469e-4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1.187e-3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1.672e-1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9.388e-2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8.955e-1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2903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CE864B0-7B11-7E27-912F-E421AB5EC9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140865"/>
                  </p:ext>
                </p:extLst>
              </p:nvPr>
            </p:nvGraphicFramePr>
            <p:xfrm>
              <a:off x="612000" y="2687320"/>
              <a:ext cx="7920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0000">
                      <a:extLst>
                        <a:ext uri="{9D8B030D-6E8A-4147-A177-3AD203B41FA5}">
                          <a16:colId xmlns:a16="http://schemas.microsoft.com/office/drawing/2014/main" val="4165738558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1130906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33450376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5183047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428206277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40068644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20721354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input function number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mean priori error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mean posterior error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473893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313" t="-106452" r="-504082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30" t="-106452" r="-400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9730" t="-106452" r="-300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9730" t="-106452" r="-200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4354" t="-106452" r="-102041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79054" t="-106452" r="-1351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2847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32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2.508e-3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6.709e-4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1.702e-3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4.628e-2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2.554e-3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1.451e-1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0390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a:t>64</a:t>
                          </a:r>
                          <a:endParaRPr lang="zh-CN" altLang="en-US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1.540e-3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5.469e-4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1.187e-3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1.672e-1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9.388e-2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kern="1200" baseline="0" dirty="0">
                              <a:solidFill>
                                <a:schemeClr val="dk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8.955e-1</a:t>
                          </a:r>
                          <a:endParaRPr lang="zh-CN" altLang="en-US" sz="14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2903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E44E439-4661-845E-AA5A-B11154AD5CDE}"/>
              </a:ext>
            </a:extLst>
          </p:cNvPr>
          <p:cNvSpPr txBox="1"/>
          <p:nvPr/>
        </p:nvSpPr>
        <p:spPr>
          <a:xfrm>
            <a:off x="612001" y="4170680"/>
            <a:ext cx="5369867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*mean posterior error is evaluated on 8 random eddy-viscosities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FFAB33-972B-91A3-D198-20C7908BD0A7}"/>
              </a:ext>
            </a:extLst>
          </p:cNvPr>
          <p:cNvSpPr txBox="1"/>
          <p:nvPr/>
        </p:nvSpPr>
        <p:spPr>
          <a:xfrm>
            <a:off x="177800" y="2063880"/>
            <a:ext cx="8769349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增加样本函数数量：先验误差降低（训练集），后验误差增加（测试集）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00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E64D-56FD-4329-A47A-54421497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774841-EB0D-5644-0C1B-91D40AFCE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22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2A196-BF9F-1F26-9DA5-BE707F38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下一步计划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AD4D8-19BF-E8A6-CE44-F157855AA21A}"/>
              </a:ext>
            </a:extLst>
          </p:cNvPr>
          <p:cNvSpPr txBox="1"/>
          <p:nvPr/>
        </p:nvSpPr>
        <p:spPr>
          <a:xfrm>
            <a:off x="184150" y="749300"/>
            <a:ext cx="8775700" cy="1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神经网络训练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完成误差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采样分析，确定波数、频率、法向位置、函数空间的采样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确定神经算子模型规模，训练超参数设置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解决外插预测不准的问题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2AB94-8B37-3794-DDD9-D03ABD468C1E}"/>
              </a:ext>
            </a:extLst>
          </p:cNvPr>
          <p:cNvSpPr txBox="1"/>
          <p:nvPr/>
        </p:nvSpPr>
        <p:spPr>
          <a:xfrm>
            <a:off x="184150" y="3020556"/>
            <a:ext cx="8775700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方法验证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完成神经算子模型预测速度谱的预解分析程序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比较时间尺度、法向关联、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SVD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奇异值，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SPOD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8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5106-B3AF-CF30-9ACC-742A71D4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B314A8-2728-D3C7-96CF-BC74CBD95B29}"/>
                  </a:ext>
                </a:extLst>
              </p:cNvPr>
              <p:cNvSpPr txBox="1"/>
              <p:nvPr/>
            </p:nvSpPr>
            <p:spPr>
              <a:xfrm>
                <a:off x="177801" y="1770959"/>
                <a:ext cx="8769350" cy="149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Output basis (resolvent modes)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columns of matrix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𝚿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orthogonal basis for velocity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divergence free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B314A8-2728-D3C7-96CF-BC74CBD9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1" y="1770959"/>
                <a:ext cx="8769350" cy="1495281"/>
              </a:xfrm>
              <a:prstGeom prst="rect">
                <a:avLst/>
              </a:prstGeom>
              <a:blipFill>
                <a:blip r:embed="rId2"/>
                <a:stretch>
                  <a:fillRect l="-417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2E6BF4-28DA-ADD0-EE8B-FCF72D84E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3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8ABC5-5917-6BD7-8BEB-4BBEE5C4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预解算子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6435D-D2F5-C93D-398A-C5B541DE966E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预解算子奇异值分解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(SVD)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</a:t>
            </a:r>
            <a:r>
              <a:rPr lang="en-US" altLang="zh-CN" sz="1800" baseline="30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8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2020, Symon 2023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]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7E896C7-4148-382B-2B1E-C21E29CEB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66692"/>
              </p:ext>
            </p:extLst>
          </p:nvPr>
        </p:nvGraphicFramePr>
        <p:xfrm>
          <a:off x="3206750" y="1163638"/>
          <a:ext cx="27336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2733840" imgH="607680" progId="Equation.AxMath">
                  <p:embed/>
                </p:oleObj>
              </mc:Choice>
              <mc:Fallback>
                <p:oleObj name="AxMath" r:id="rId3" imgW="2733840" imgH="60768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B4BBA0D-035B-C155-1630-3E00BFDA28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6750" y="1163638"/>
                        <a:ext cx="2733675" cy="60801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AB16BD-CD3E-502B-6B94-9BAF4E4BC03E}"/>
                  </a:ext>
                </a:extLst>
              </p:cNvPr>
              <p:cNvSpPr txBox="1"/>
              <p:nvPr/>
            </p:nvSpPr>
            <p:spPr>
              <a:xfrm>
                <a:off x="177802" y="3398127"/>
                <a:ext cx="8769350" cy="113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Input basis (resolvent forcing modes)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columns of matrix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𝚽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orthogonal basis for forcing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AB16BD-CD3E-502B-6B94-9BAF4E4BC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2" y="3398127"/>
                <a:ext cx="8769350" cy="1135183"/>
              </a:xfrm>
              <a:prstGeom prst="rect">
                <a:avLst/>
              </a:prstGeom>
              <a:blipFill>
                <a:blip r:embed="rId5"/>
                <a:stretch>
                  <a:fillRect l="-417" b="-7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9D5D5AB-CDA0-EA5B-0DDC-FD5CCA9E9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2420" y="2193026"/>
          <a:ext cx="2057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058120" imgH="342720" progId="Equation.AxMath">
                  <p:embed/>
                </p:oleObj>
              </mc:Choice>
              <mc:Fallback>
                <p:oleObj name="AxMath" r:id="rId6" imgW="2058120" imgH="342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A8D816F-3E6A-F9B5-F2D2-DD15E84BF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2420" y="2193026"/>
                        <a:ext cx="2057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B22A6E9-B684-BD93-24D7-5DC3782EF5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2420" y="2544962"/>
          <a:ext cx="9223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22680" imgH="342720" progId="Equation.AxMath">
                  <p:embed/>
                </p:oleObj>
              </mc:Choice>
              <mc:Fallback>
                <p:oleObj name="AxMath" r:id="rId8" imgW="922680" imgH="3427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5E9362F-1FDF-B24D-CBA9-951C3C51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2420" y="2544962"/>
                        <a:ext cx="92233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F25DF7D-6D95-4A4E-9BFE-FE6842C84C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2420" y="2896899"/>
          <a:ext cx="20526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053080" imgH="356760" progId="Equation.AxMath">
                  <p:embed/>
                </p:oleObj>
              </mc:Choice>
              <mc:Fallback>
                <p:oleObj name="AxMath" r:id="rId10" imgW="2053080" imgH="356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A733D64-FA7A-6D56-852F-19B02882B1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2420" y="2896899"/>
                        <a:ext cx="205263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AAB13BD-A54A-1309-93CA-BC81985B8C5C}"/>
              </a:ext>
            </a:extLst>
          </p:cNvPr>
          <p:cNvSpPr txBox="1"/>
          <p:nvPr/>
        </p:nvSpPr>
        <p:spPr>
          <a:xfrm>
            <a:off x="184150" y="5932269"/>
            <a:ext cx="8769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symbol *: Hermitian of matrix (conjugate of transpose)</a:t>
            </a:r>
          </a:p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Abreu LI, Cavalieri AVG, Schlatter P,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Vinuesa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DS. 2020.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Symon, Sean,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Madhusudanan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Anagha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Illingworth, Simon J. &amp; Marusic, Ivan. 2023.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Phys. Rev. Fluids</a:t>
            </a:r>
            <a:endParaRPr lang="en-US" altLang="zh-CN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0238B61-F09B-D074-B039-F7FDC22AB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2420" y="4216167"/>
          <a:ext cx="9001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900720" imgH="342720" progId="Equation.AxMath">
                  <p:embed/>
                </p:oleObj>
              </mc:Choice>
              <mc:Fallback>
                <p:oleObj name="AxMath" r:id="rId12" imgW="900720" imgH="34272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5BF4E4F-A638-CAA3-4880-F0D962140C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12420" y="4216167"/>
                        <a:ext cx="900112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EB1DCC-2992-212D-5915-6127E1C6B5E8}"/>
                  </a:ext>
                </a:extLst>
              </p:cNvPr>
              <p:cNvSpPr txBox="1"/>
              <p:nvPr/>
            </p:nvSpPr>
            <p:spPr>
              <a:xfrm>
                <a:off x="177800" y="4665197"/>
                <a:ext cx="8782050" cy="113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Singular values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diagonal, real, positive values, decreasing order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leading resolvent mode, the most amplified response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EB1DCC-2992-212D-5915-6127E1C6B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4665197"/>
                <a:ext cx="8782050" cy="1135183"/>
              </a:xfrm>
              <a:prstGeom prst="rect">
                <a:avLst/>
              </a:prstGeom>
              <a:blipFill>
                <a:blip r:embed="rId14"/>
                <a:stretch>
                  <a:fillRect l="-416" b="-7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07B1A57-7CDC-9742-90B1-2EE88FED5D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2420" y="3835620"/>
          <a:ext cx="20161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016720" imgH="342720" progId="Equation.AxMath">
                  <p:embed/>
                </p:oleObj>
              </mc:Choice>
              <mc:Fallback>
                <p:oleObj name="AxMath" r:id="rId15" imgW="2016720" imgH="34272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74C8A26-B79C-4568-B6BF-01B53908A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12420" y="3835620"/>
                        <a:ext cx="20161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A64773D-F6D4-697D-BD2D-5F5FF5627B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6113" y="5071906"/>
          <a:ext cx="17002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700640" imgH="342720" progId="Equation.AxMath">
                  <p:embed/>
                </p:oleObj>
              </mc:Choice>
              <mc:Fallback>
                <p:oleObj name="AxMath" r:id="rId17" imgW="1700640" imgH="34272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0F4CB219-58F8-E256-51EF-0CEEB4DA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36113" y="5071906"/>
                        <a:ext cx="1700212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8FE749C-3138-C93A-BAD4-C2AE04BBD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6113" y="5434836"/>
          <a:ext cx="2968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296640" imgH="342720" progId="Equation.AxMath">
                  <p:embed/>
                </p:oleObj>
              </mc:Choice>
              <mc:Fallback>
                <p:oleObj name="AxMath" r:id="rId19" imgW="296640" imgH="342720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824446C4-0E3D-1D6E-F0F4-309D2EE277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36113" y="5434836"/>
                        <a:ext cx="296862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96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6166-D3C0-76F5-545D-C78B2749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F814C4-0DD3-3EBC-27BC-395C906E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4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7A4A3-8535-EAE6-8FCC-F8DB5ADE1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预解算子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F367AC-AD55-1DE9-676E-FA69DB818EFD}"/>
              </a:ext>
            </a:extLst>
          </p:cNvPr>
          <p:cNvSpPr txBox="1"/>
          <p:nvPr/>
        </p:nvSpPr>
        <p:spPr>
          <a:xfrm>
            <a:off x="184150" y="749300"/>
            <a:ext cx="8775700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速度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SPOD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分解</a:t>
            </a:r>
            <a:r>
              <a:rPr lang="en-US" altLang="zh-CN" sz="18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800" baseline="30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8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2020, Symon 2023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]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速度交叉谱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对称实矩阵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的特征分解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eigendecomposition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657F5B-C50C-969E-ADEE-A787B719458D}"/>
              </a:ext>
            </a:extLst>
          </p:cNvPr>
          <p:cNvSpPr txBox="1"/>
          <p:nvPr/>
        </p:nvSpPr>
        <p:spPr>
          <a:xfrm>
            <a:off x="177800" y="6108700"/>
            <a:ext cx="8775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Abreu LI, Cavalieri AVG, Schlatter P,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Vinuesa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DS. 2020.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Symon, Sean,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Madhusudanan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Anagha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Illingworth, Simon J. &amp; Marusic, Ivan. 2023.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Phys. Rev. Fluids</a:t>
            </a:r>
            <a:endParaRPr lang="en-US" altLang="zh-CN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CF5AF01-C184-1FB3-09A7-E24BA90FA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0629"/>
              </p:ext>
            </p:extLst>
          </p:nvPr>
        </p:nvGraphicFramePr>
        <p:xfrm>
          <a:off x="2501106" y="1623524"/>
          <a:ext cx="414178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141080" imgH="357840" progId="Equation.AxMath">
                  <p:embed/>
                </p:oleObj>
              </mc:Choice>
              <mc:Fallback>
                <p:oleObj name="AxMath" r:id="rId2" imgW="4141080" imgH="357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1106" y="1623524"/>
                        <a:ext cx="414178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AB5CB365-0F55-C00B-E31B-B4399B111F1A}"/>
              </a:ext>
            </a:extLst>
          </p:cNvPr>
          <p:cNvSpPr txBox="1"/>
          <p:nvPr/>
        </p:nvSpPr>
        <p:spPr>
          <a:xfrm>
            <a:off x="177799" y="2210184"/>
            <a:ext cx="8775700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SPOD modes</a:t>
            </a:r>
          </a:p>
          <a:p>
            <a:pPr lvl="2">
              <a:lnSpc>
                <a:spcPct val="13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- columns of matrix Q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B7960A72-6864-2396-6C58-F4AA5484D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140687"/>
              </p:ext>
            </p:extLst>
          </p:nvPr>
        </p:nvGraphicFramePr>
        <p:xfrm>
          <a:off x="3754804" y="2617469"/>
          <a:ext cx="1892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891800" imgH="342720" progId="Equation.AxMath">
                  <p:embed/>
                </p:oleObj>
              </mc:Choice>
              <mc:Fallback>
                <p:oleObj name="AxMath" r:id="rId4" imgW="1891800" imgH="34272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9D5D5AB-CDA0-EA5B-0DDC-FD5CCA9E9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4804" y="2617469"/>
                        <a:ext cx="1892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1D1BFFB-263C-5E0F-EA56-18E036BCC02D}"/>
              </a:ext>
            </a:extLst>
          </p:cNvPr>
          <p:cNvSpPr txBox="1"/>
          <p:nvPr/>
        </p:nvSpPr>
        <p:spPr>
          <a:xfrm>
            <a:off x="177798" y="3439110"/>
            <a:ext cx="8782052" cy="4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SPOD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模态与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resolvent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模态</a:t>
            </a:r>
            <a:endParaRPr lang="en-US" altLang="zh-CN" baseline="30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36F81FFB-E3BB-B9B9-0930-8BEFEE19B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537311"/>
              </p:ext>
            </p:extLst>
          </p:nvPr>
        </p:nvGraphicFramePr>
        <p:xfrm>
          <a:off x="3028950" y="3968314"/>
          <a:ext cx="3090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091320" imgH="478080" progId="Equation.AxMath">
                  <p:embed/>
                </p:oleObj>
              </mc:Choice>
              <mc:Fallback>
                <p:oleObj name="AxMath" r:id="rId6" imgW="3091320" imgH="47808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7E896C7-4148-382B-2B1E-C21E29CEB5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8950" y="3968314"/>
                        <a:ext cx="3090863" cy="47783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48A621FF-B459-51F1-87BC-E726F9F7CB85}"/>
              </a:ext>
            </a:extLst>
          </p:cNvPr>
          <p:cNvSpPr txBox="1"/>
          <p:nvPr/>
        </p:nvSpPr>
        <p:spPr>
          <a:xfrm>
            <a:off x="184150" y="4558447"/>
            <a:ext cx="8769350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rank approximation of resolvent operator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approximate flow response – the projection of forcing on resolvent modes</a:t>
            </a:r>
          </a:p>
        </p:txBody>
      </p:sp>
    </p:spTree>
    <p:extLst>
      <p:ext uri="{BB962C8B-B14F-4D97-AF65-F5344CB8AC3E}">
        <p14:creationId xmlns:p14="http://schemas.microsoft.com/office/powerpoint/2010/main" val="113572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E8894-5841-7691-EA26-059AB778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DBFD27-602D-03E4-1ADE-CEC88744D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5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3004F-0141-B0BC-DB68-E866863CE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神经算子 </a:t>
            </a:r>
            <a:r>
              <a:rPr lang="en-US" altLang="zh-CN" b="1" dirty="0"/>
              <a:t>(Neural operator)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373C0F-030B-E2A6-ADC6-783473A22A8F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DeepONet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– Architecture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3FEBF8-35F5-F35F-6EF8-EB1653AD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0" y="1388177"/>
            <a:ext cx="4320000" cy="291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6A9681-76FF-0ED9-378D-33689BECEFEE}"/>
                  </a:ext>
                </a:extLst>
              </p:cNvPr>
              <p:cNvSpPr txBox="1"/>
              <p:nvPr/>
            </p:nvSpPr>
            <p:spPr>
              <a:xfrm>
                <a:off x="184150" y="5169677"/>
                <a:ext cx="8030294" cy="899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Trunk net: takes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as input and outputs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Branch net: takes function at consistency sensors as input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6A9681-76FF-0ED9-378D-33689BECE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" y="5169677"/>
                <a:ext cx="8030294" cy="899862"/>
              </a:xfrm>
              <a:prstGeom prst="rect">
                <a:avLst/>
              </a:prstGeom>
              <a:blipFill>
                <a:blip r:embed="rId3"/>
                <a:stretch>
                  <a:fillRect l="-455" b="-10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23FA698-4C3D-BE18-985E-E05565B989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625001"/>
              </p:ext>
            </p:extLst>
          </p:nvPr>
        </p:nvGraphicFramePr>
        <p:xfrm>
          <a:off x="2620051" y="4465858"/>
          <a:ext cx="490061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901040" imgH="725040" progId="Equation.AxMath">
                  <p:embed/>
                </p:oleObj>
              </mc:Choice>
              <mc:Fallback>
                <p:oleObj name="AxMath" r:id="rId4" imgW="4901040" imgH="725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0051" y="4465858"/>
                        <a:ext cx="4900612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69A03E1-F7EA-6AA0-BAA9-7D37E59ED51A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Lu, P. Jin, G. Pang, Z. Zhang, and G. E.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Karniadakis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Machine Intelligence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zh-CN" altLang="en-US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9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DC522-19F4-5B8E-ED34-645EB9A5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98AA0F-DF73-F253-25BC-1BE81990F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6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8BA6-C430-57F3-E9AA-6D9D1E41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神经算子 </a:t>
            </a:r>
            <a:r>
              <a:rPr lang="en-US" altLang="zh-CN" b="1" dirty="0"/>
              <a:t>(Neural operator)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5C577-5277-861F-55B2-D0FDCCC12895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神经算子预测随机力谱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F18D5-3858-6A6F-8375-65ECF63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1509000"/>
            <a:ext cx="4320000" cy="384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C0B0D9-3FD6-D189-3FC9-CEB63CCDBCEB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 L, Meng X, Cai S, et al.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Methods in Applied Mechanics and Engineering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endParaRPr lang="zh-CN" altLang="en-US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6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359F-B4F4-2616-EF89-CCBF628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D9094B-8638-9D32-BEF5-44C38F4CF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7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D2787D-CCCB-B449-5BD3-3E20CC010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神经算子 </a:t>
            </a:r>
            <a:r>
              <a:rPr lang="en-US" altLang="zh-CN" b="1" dirty="0"/>
              <a:t>(Neural operator)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90C362-4321-D8AA-24AC-DB3B763C8F78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神经算子训练数据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7BC104-DA54-98C0-EEF7-7C46CCBA164B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Lu, P. Jin, G. Pang, Z. Zhang, and G. E.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Karniadakis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Machine Intelligence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endParaRPr lang="zh-CN" altLang="en-US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4BCD71-E2DC-9F73-7D9A-DF23A00EB22F}"/>
              </a:ext>
            </a:extLst>
          </p:cNvPr>
          <p:cNvSpPr txBox="1"/>
          <p:nvPr/>
        </p:nvSpPr>
        <p:spPr>
          <a:xfrm>
            <a:off x="184150" y="1416618"/>
            <a:ext cx="8769349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Training data point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[L. Lu 2021]</a:t>
            </a:r>
            <a:endParaRPr lang="zh-CN" altLang="en-US" baseline="30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8D0217A1-EBE6-4124-C0F0-9CB7396096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09153"/>
                  </p:ext>
                </p:extLst>
              </p:nvPr>
            </p:nvGraphicFramePr>
            <p:xfrm>
              <a:off x="972000" y="2083936"/>
              <a:ext cx="720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0000">
                      <a:extLst>
                        <a:ext uri="{9D8B030D-6E8A-4147-A177-3AD203B41FA5}">
                          <a16:colId xmlns:a16="http://schemas.microsoft.com/office/drawing/2014/main" val="128841611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57166306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1423302604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144239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541758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branch net input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trunk net input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NO output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9198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8D0217A1-EBE6-4124-C0F0-9CB7396096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09153"/>
                  </p:ext>
                </p:extLst>
              </p:nvPr>
            </p:nvGraphicFramePr>
            <p:xfrm>
              <a:off x="972000" y="2083936"/>
              <a:ext cx="720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0000">
                      <a:extLst>
                        <a:ext uri="{9D8B030D-6E8A-4147-A177-3AD203B41FA5}">
                          <a16:colId xmlns:a16="http://schemas.microsoft.com/office/drawing/2014/main" val="128841611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57166306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1423302604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144239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8" t="-1613" r="-30067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78" t="-1613" r="-20169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613" r="-10101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017" t="-1613" r="-1356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541758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branch net input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trunk net input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NO output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91983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0CF16B7-A401-54A3-8445-671BAC4B5879}"/>
              </a:ext>
            </a:extLst>
          </p:cNvPr>
          <p:cNvSpPr txBox="1"/>
          <p:nvPr/>
        </p:nvSpPr>
        <p:spPr>
          <a:xfrm>
            <a:off x="177800" y="3077949"/>
            <a:ext cx="8769349" cy="1855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Training data generation: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random polynomials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[L. Lu 2021]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positive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smooth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symmetry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zero at walls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805D00-5007-8CFC-A4AF-CE08FC4BA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85" y="3745267"/>
            <a:ext cx="5760000" cy="23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C53B-8F41-592F-A2B5-0EC8F6BB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7E0493-1169-A953-E817-5586510A9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8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50C0C-99F5-1DD2-42DF-567A8B88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初步结果：程序验证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D4585B-8F38-CD1B-8ECB-A3A5CDA35806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流向脉动速度频率谱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[Morra 2019]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F9EB5-F9F2-EC1A-C5B4-7E70135E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01" y="2649984"/>
            <a:ext cx="7199998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40FD29E-EAB2-1179-A9EC-AB2AD7497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120816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=1007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=14,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=63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40FD29E-EAB2-1179-A9EC-AB2AD7497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120816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13" r="-94" b="-1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279" r="-10018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3279" r="-188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369D810-AD33-A6FB-9A96-BF1311229FE2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Morra, O. Semeraro, D. S.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C. Cossu, 2019.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CE8C43A-9E2E-726D-CB34-E9FBFC5C1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5088" y="1293229"/>
          <a:ext cx="13938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393560" imgH="357840" progId="Equation.AxMath">
                  <p:embed/>
                </p:oleObj>
              </mc:Choice>
              <mc:Fallback>
                <p:oleObj name="AxMath" r:id="rId4" imgW="1393560" imgH="35784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A6B33A8-C135-4335-B6FA-744676038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5088" y="1293229"/>
                        <a:ext cx="1393825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28D87A2-6BC1-BC89-4165-0D7594319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850" y="5709433"/>
            <a:ext cx="2520000" cy="8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8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325C-6AED-EDE8-384A-2694D476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828B13-604C-3EDE-B2A4-7C7A70798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91853" y="6579595"/>
            <a:ext cx="760294" cy="206376"/>
          </a:xfrm>
        </p:spPr>
        <p:txBody>
          <a:bodyPr/>
          <a:lstStyle/>
          <a:p>
            <a:fld id="{AA21CAC9-1C0D-4B6B-94A7-7FFCFA5A4F9E}" type="slidenum">
              <a:rPr lang="zh-CN" altLang="en-US" smtClean="0"/>
              <a:pPr/>
              <a:t>9</a:t>
            </a:fld>
            <a:r>
              <a:rPr lang="en-US" altLang="zh-CN"/>
              <a:t>/29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D809E-A048-AB29-96ED-810A77C9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初步结果：程序验证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13677E-297E-03F2-4EED-2EBA1FB3799C}"/>
              </a:ext>
            </a:extLst>
          </p:cNvPr>
          <p:cNvSpPr txBox="1"/>
          <p:nvPr/>
        </p:nvSpPr>
        <p:spPr>
          <a:xfrm>
            <a:off x="184150" y="749300"/>
            <a:ext cx="87757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流向脉动速度法向关联</a:t>
            </a:r>
            <a:r>
              <a:rPr lang="en-US" altLang="zh-CN" baseline="30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[Morra 2019]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BC6CF0-292F-A8FD-C4AB-3E8D02C7C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01" y="2649984"/>
            <a:ext cx="7199998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36F159E0-AFE8-F0AE-5A25-592088FD3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319224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=1007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=14,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=63,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=4,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=2.1</m:t>
                                </m:r>
                              </m:oMath>
                            </m:oMathPara>
                          </a14:m>
                          <a:endParaRPr lang="zh-CN" alt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36F159E0-AFE8-F0AE-5A25-592088FD3B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319224"/>
                  </p:ext>
                </p:extLst>
              </p:nvPr>
            </p:nvGraphicFramePr>
            <p:xfrm>
              <a:off x="1332000" y="177936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4206103076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2819376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13" r="-94" b="-1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606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279" r="-10018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3279" r="-188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7862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5D13268-5496-101E-6FAC-F9999EE177F7}"/>
              </a:ext>
            </a:extLst>
          </p:cNvPr>
          <p:cNvSpPr txBox="1"/>
          <p:nvPr/>
        </p:nvSpPr>
        <p:spPr>
          <a:xfrm>
            <a:off x="184150" y="6301601"/>
            <a:ext cx="8769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Morra, O. Semeraro, D. S. </a:t>
            </a:r>
            <a:r>
              <a:rPr lang="en-US" altLang="zh-CN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Henningson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C. Cossu, 2019. </a:t>
            </a:r>
            <a:r>
              <a:rPr lang="en-US" altLang="zh-CN" sz="12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Fluid Mech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DE1A58-250A-5875-BAFC-7E90E010F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99" y="5658930"/>
            <a:ext cx="2520000" cy="91967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A6B33A8-C135-4335-B6FA-744676038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552068"/>
              </p:ext>
            </p:extLst>
          </p:nvPr>
        </p:nvGraphicFramePr>
        <p:xfrm>
          <a:off x="2970213" y="1293813"/>
          <a:ext cx="3205162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3204720" imgH="357840" progId="Equation.AxMath">
                  <p:embed/>
                </p:oleObj>
              </mc:Choice>
              <mc:Fallback>
                <p:oleObj name="AxMath" r:id="rId5" imgW="3204720" imgH="357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0213" y="1293813"/>
                        <a:ext cx="3205162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787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f5618c29-6635-43fa-85e2-36b1b18ca9b3&quot;,&quot;Name&quot;:&quot;参考线&quot;,&quot;Kind&quot;:1,&quot;OldGuidesSetting&quot;:{&quot;HeaderHeight&quot;:10.0,&quot;FooterHeight&quot;:3.0,&quot;SideMargin&quot;:2.0,&quot;TopMargin&quot;:1.0,&quot;BottomMargin&quot;:1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71436</TotalTime>
  <Words>1262</Words>
  <Application>Microsoft Office PowerPoint</Application>
  <PresentationFormat>全屏显示(4:3)</PresentationFormat>
  <Paragraphs>181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微软雅黑</vt:lpstr>
      <vt:lpstr>Arial</vt:lpstr>
      <vt:lpstr>Calibri</vt:lpstr>
      <vt:lpstr>Cambria</vt:lpstr>
      <vt:lpstr>Cambria Math</vt:lpstr>
      <vt:lpstr>Wingdings</vt:lpstr>
      <vt:lpstr>Office 主题​​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楚畋 吴</dc:creator>
  <cp:lastModifiedBy>楚畋 吴</cp:lastModifiedBy>
  <cp:revision>2520</cp:revision>
  <cp:lastPrinted>2024-05-24T03:34:48Z</cp:lastPrinted>
  <dcterms:created xsi:type="dcterms:W3CDTF">2023-10-29T12:09:26Z</dcterms:created>
  <dcterms:modified xsi:type="dcterms:W3CDTF">2025-01-06T09:44:13Z</dcterms:modified>
</cp:coreProperties>
</file>